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13"/>
  </p:notesMasterIdLst>
  <p:sldIdLst>
    <p:sldId id="256" r:id="rId2"/>
    <p:sldId id="274" r:id="rId3"/>
    <p:sldId id="276" r:id="rId4"/>
    <p:sldId id="270" r:id="rId5"/>
    <p:sldId id="291" r:id="rId6"/>
    <p:sldId id="285" r:id="rId7"/>
    <p:sldId id="286" r:id="rId8"/>
    <p:sldId id="299" r:id="rId9"/>
    <p:sldId id="301" r:id="rId10"/>
    <p:sldId id="298" r:id="rId11"/>
    <p:sldId id="290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3F9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328" y="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-3648"/>
    </p:cViewPr>
  </p:sorter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2135E0-060F-4D61-91E8-A14446B76FC8}" type="datetimeFigureOut">
              <a:rPr lang="zh-CN" altLang="en-US" smtClean="0"/>
              <a:t>2025/10/19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3483D-A89E-404B-A798-4CE1D6D6015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606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38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726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4441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500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6766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47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_p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0" y="2545348"/>
            <a:ext cx="12191999" cy="13007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b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7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4362449" y="3846095"/>
            <a:ext cx="3467099" cy="130074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667" b="1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2695714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节标题">
    <p:bg>
      <p:bgPr>
        <a:gradFill flip="none" rotWithShape="1">
          <a:gsLst>
            <a:gs pos="17000">
              <a:schemeClr val="bg1">
                <a:tint val="40000"/>
                <a:satMod val="350000"/>
              </a:schemeClr>
            </a:gs>
            <a:gs pos="70000">
              <a:schemeClr val="bg1">
                <a:lumMod val="95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 descr="F:\北京艾克斯特科技有限公司\Vi\ppt\logo.png"/>
          <p:cNvPicPr>
            <a:picLocks noChangeArrowheads="1"/>
          </p:cNvPicPr>
          <p:nvPr userDrawn="1"/>
        </p:nvPicPr>
        <p:blipFill rotWithShape="1">
          <a:blip r:embed="rId2"/>
          <a:srcRect b="26925"/>
          <a:stretch/>
        </p:blipFill>
        <p:spPr bwMode="auto">
          <a:xfrm>
            <a:off x="10656000" y="144000"/>
            <a:ext cx="1404000" cy="3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图片 16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12164"/>
            <a:ext cx="12204000" cy="6256800"/>
          </a:xfrm>
          <a:prstGeom prst="rect">
            <a:avLst/>
          </a:prstGeom>
        </p:spPr>
      </p:pic>
      <p:sp>
        <p:nvSpPr>
          <p:cNvPr id="18" name="标题 1"/>
          <p:cNvSpPr>
            <a:spLocks noGrp="1"/>
          </p:cNvSpPr>
          <p:nvPr>
            <p:ph type="title"/>
          </p:nvPr>
        </p:nvSpPr>
        <p:spPr>
          <a:xfrm>
            <a:off x="838200" y="67577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内容占位符 2"/>
          <p:cNvSpPr>
            <a:spLocks noGrp="1"/>
          </p:cNvSpPr>
          <p:nvPr>
            <p:ph idx="1"/>
          </p:nvPr>
        </p:nvSpPr>
        <p:spPr>
          <a:xfrm>
            <a:off x="838200" y="2219325"/>
            <a:ext cx="10515600" cy="43513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" name="标题 1"/>
          <p:cNvSpPr txBox="1">
            <a:spLocks/>
          </p:cNvSpPr>
          <p:nvPr userDrawn="1"/>
        </p:nvSpPr>
        <p:spPr>
          <a:xfrm>
            <a:off x="239350" y="1"/>
            <a:ext cx="10307253" cy="612164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endParaRPr lang="zh-CN" altLang="en-US" sz="3733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49504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394" t="1" r="16009" b="-1"/>
          <a:stretch/>
        </p:blipFill>
        <p:spPr>
          <a:xfrm>
            <a:off x="-45720" y="-4055"/>
            <a:ext cx="3977640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3935993" y="6169"/>
            <a:ext cx="830831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" name="矩形 1"/>
          <p:cNvSpPr/>
          <p:nvPr userDrawn="1"/>
        </p:nvSpPr>
        <p:spPr>
          <a:xfrm>
            <a:off x="-45161" y="-14279"/>
            <a:ext cx="3981714" cy="6868224"/>
          </a:xfrm>
          <a:prstGeom prst="rect">
            <a:avLst/>
          </a:prstGeom>
          <a:solidFill>
            <a:schemeClr val="accent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0" hasCustomPrompt="1"/>
          </p:nvPr>
        </p:nvSpPr>
        <p:spPr>
          <a:xfrm>
            <a:off x="5090719" y="1424633"/>
            <a:ext cx="595085" cy="3901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7" b="1">
                <a:solidFill>
                  <a:srgbClr val="218E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/>
              <a:t>01</a:t>
            </a:r>
            <a:endParaRPr lang="zh-CN" altLang="en-US" dirty="0"/>
          </a:p>
        </p:txBody>
      </p:sp>
      <p:sp>
        <p:nvSpPr>
          <p:cNvPr id="22" name="文本占位符 20"/>
          <p:cNvSpPr>
            <a:spLocks noGrp="1"/>
          </p:cNvSpPr>
          <p:nvPr>
            <p:ph type="body" sz="quarter" idx="11" hasCustomPrompt="1"/>
          </p:nvPr>
        </p:nvSpPr>
        <p:spPr>
          <a:xfrm>
            <a:off x="5505468" y="1434858"/>
            <a:ext cx="5499139" cy="5799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第一章节</a:t>
            </a:r>
            <a:endParaRPr lang="zh-CN" altLang="en-US" dirty="0"/>
          </a:p>
        </p:txBody>
      </p:sp>
      <p:sp>
        <p:nvSpPr>
          <p:cNvPr id="24" name="文本占位符 20"/>
          <p:cNvSpPr>
            <a:spLocks noGrp="1"/>
          </p:cNvSpPr>
          <p:nvPr>
            <p:ph type="body" sz="quarter" idx="12" hasCustomPrompt="1"/>
          </p:nvPr>
        </p:nvSpPr>
        <p:spPr>
          <a:xfrm>
            <a:off x="5090719" y="2399811"/>
            <a:ext cx="595085" cy="3901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7" b="1">
                <a:solidFill>
                  <a:srgbClr val="218E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/>
              <a:t>02</a:t>
            </a:r>
            <a:endParaRPr lang="zh-CN" altLang="en-US" dirty="0"/>
          </a:p>
        </p:txBody>
      </p:sp>
      <p:sp>
        <p:nvSpPr>
          <p:cNvPr id="25" name="文本占位符 20"/>
          <p:cNvSpPr>
            <a:spLocks noGrp="1"/>
          </p:cNvSpPr>
          <p:nvPr>
            <p:ph type="body" sz="quarter" idx="13" hasCustomPrompt="1"/>
          </p:nvPr>
        </p:nvSpPr>
        <p:spPr>
          <a:xfrm>
            <a:off x="5505468" y="2410035"/>
            <a:ext cx="5499139" cy="5799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第二章节</a:t>
            </a:r>
            <a:endParaRPr lang="zh-CN" altLang="en-US" dirty="0"/>
          </a:p>
        </p:txBody>
      </p:sp>
      <p:sp>
        <p:nvSpPr>
          <p:cNvPr id="26" name="文本占位符 20"/>
          <p:cNvSpPr>
            <a:spLocks noGrp="1"/>
          </p:cNvSpPr>
          <p:nvPr>
            <p:ph type="body" sz="quarter" idx="14" hasCustomPrompt="1"/>
          </p:nvPr>
        </p:nvSpPr>
        <p:spPr>
          <a:xfrm>
            <a:off x="5090719" y="3368036"/>
            <a:ext cx="595085" cy="3901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7" b="1">
                <a:solidFill>
                  <a:srgbClr val="218E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/>
              <a:t>03</a:t>
            </a:r>
            <a:endParaRPr lang="zh-CN" altLang="en-US" dirty="0"/>
          </a:p>
        </p:txBody>
      </p:sp>
      <p:sp>
        <p:nvSpPr>
          <p:cNvPr id="27" name="文本占位符 20"/>
          <p:cNvSpPr>
            <a:spLocks noGrp="1"/>
          </p:cNvSpPr>
          <p:nvPr>
            <p:ph type="body" sz="quarter" idx="15" hasCustomPrompt="1"/>
          </p:nvPr>
        </p:nvSpPr>
        <p:spPr>
          <a:xfrm>
            <a:off x="5505468" y="3378261"/>
            <a:ext cx="5499139" cy="5799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第三章节</a:t>
            </a:r>
            <a:endParaRPr lang="zh-CN" altLang="en-US" dirty="0"/>
          </a:p>
        </p:txBody>
      </p:sp>
      <p:sp>
        <p:nvSpPr>
          <p:cNvPr id="28" name="文本占位符 20"/>
          <p:cNvSpPr>
            <a:spLocks noGrp="1"/>
          </p:cNvSpPr>
          <p:nvPr>
            <p:ph type="body" sz="quarter" idx="16" hasCustomPrompt="1"/>
          </p:nvPr>
        </p:nvSpPr>
        <p:spPr>
          <a:xfrm>
            <a:off x="5090719" y="4341280"/>
            <a:ext cx="595085" cy="3901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7" b="1">
                <a:solidFill>
                  <a:srgbClr val="218E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/>
              <a:t>04</a:t>
            </a:r>
            <a:endParaRPr lang="zh-CN" altLang="en-US" dirty="0"/>
          </a:p>
        </p:txBody>
      </p:sp>
      <p:sp>
        <p:nvSpPr>
          <p:cNvPr id="29" name="文本占位符 20"/>
          <p:cNvSpPr>
            <a:spLocks noGrp="1"/>
          </p:cNvSpPr>
          <p:nvPr>
            <p:ph type="body" sz="quarter" idx="17" hasCustomPrompt="1"/>
          </p:nvPr>
        </p:nvSpPr>
        <p:spPr>
          <a:xfrm>
            <a:off x="5505468" y="4351505"/>
            <a:ext cx="5499139" cy="5799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第四章节</a:t>
            </a:r>
            <a:endParaRPr lang="zh-CN" altLang="en-US" dirty="0"/>
          </a:p>
        </p:txBody>
      </p:sp>
      <p:sp>
        <p:nvSpPr>
          <p:cNvPr id="30" name="文本占位符 20"/>
          <p:cNvSpPr>
            <a:spLocks noGrp="1"/>
          </p:cNvSpPr>
          <p:nvPr>
            <p:ph type="body" sz="quarter" idx="18" hasCustomPrompt="1"/>
          </p:nvPr>
        </p:nvSpPr>
        <p:spPr>
          <a:xfrm>
            <a:off x="5090719" y="5314525"/>
            <a:ext cx="595085" cy="39019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7" b="1">
                <a:solidFill>
                  <a:srgbClr val="218EE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/>
              <a:t>05</a:t>
            </a:r>
            <a:endParaRPr lang="zh-CN" altLang="en-US" dirty="0"/>
          </a:p>
        </p:txBody>
      </p:sp>
      <p:sp>
        <p:nvSpPr>
          <p:cNvPr id="31" name="文本占位符 20"/>
          <p:cNvSpPr>
            <a:spLocks noGrp="1"/>
          </p:cNvSpPr>
          <p:nvPr>
            <p:ph type="body" sz="quarter" idx="19" hasCustomPrompt="1"/>
          </p:nvPr>
        </p:nvSpPr>
        <p:spPr>
          <a:xfrm>
            <a:off x="5505468" y="5324749"/>
            <a:ext cx="5499139" cy="5799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133" b="1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第五章节</a:t>
            </a:r>
            <a:endParaRPr lang="zh-CN" altLang="en-US" dirty="0"/>
          </a:p>
        </p:txBody>
      </p:sp>
      <p:sp>
        <p:nvSpPr>
          <p:cNvPr id="17" name="文本占位符 20"/>
          <p:cNvSpPr>
            <a:spLocks noGrp="1"/>
          </p:cNvSpPr>
          <p:nvPr>
            <p:ph type="body" sz="quarter" idx="20" hasCustomPrompt="1"/>
          </p:nvPr>
        </p:nvSpPr>
        <p:spPr>
          <a:xfrm>
            <a:off x="-50354" y="4434538"/>
            <a:ext cx="3982273" cy="5799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/>
              <a:t>CONTENT</a:t>
            </a:r>
            <a:endParaRPr lang="zh-CN" altLang="en-US" dirty="0"/>
          </a:p>
        </p:txBody>
      </p:sp>
      <p:sp>
        <p:nvSpPr>
          <p:cNvPr id="18" name="文本占位符 20"/>
          <p:cNvSpPr>
            <a:spLocks noGrp="1"/>
          </p:cNvSpPr>
          <p:nvPr>
            <p:ph type="body" sz="quarter" idx="21" hasCustomPrompt="1"/>
          </p:nvPr>
        </p:nvSpPr>
        <p:spPr>
          <a:xfrm>
            <a:off x="-50354" y="5219940"/>
            <a:ext cx="3982273" cy="57996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目  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91588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ub_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09" t="12727" r="10129" b="7661"/>
          <a:stretch/>
        </p:blipFill>
        <p:spPr>
          <a:xfrm>
            <a:off x="0" y="0"/>
            <a:ext cx="12252960" cy="687324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-3084" y="0"/>
            <a:ext cx="12256044" cy="6891865"/>
          </a:xfrm>
          <a:prstGeom prst="rect">
            <a:avLst/>
          </a:prstGeom>
          <a:solidFill>
            <a:schemeClr val="accent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307773" y="3951854"/>
            <a:ext cx="7357977" cy="83418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7228800" y="4012800"/>
            <a:ext cx="4972800" cy="38112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9999"/>
              </a:lnSpc>
              <a:buNone/>
              <a:defRPr sz="29999" b="1" i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 smtClean="0"/>
              <a:t>01</a:t>
            </a:r>
            <a:endParaRPr lang="zh-CN" altLang="en-US" dirty="0"/>
          </a:p>
        </p:txBody>
      </p:sp>
      <p:sp>
        <p:nvSpPr>
          <p:cNvPr id="6" name="文本占位符 4"/>
          <p:cNvSpPr>
            <a:spLocks noGrp="1"/>
          </p:cNvSpPr>
          <p:nvPr>
            <p:ph type="body" sz="quarter" idx="12"/>
          </p:nvPr>
        </p:nvSpPr>
        <p:spPr>
          <a:xfrm>
            <a:off x="307773" y="4835016"/>
            <a:ext cx="7357977" cy="83418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858847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ub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-3177" y="2195141"/>
            <a:ext cx="12200600" cy="466285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" t="13340" r="-125" b="54913"/>
          <a:stretch/>
        </p:blipFill>
        <p:spPr>
          <a:xfrm>
            <a:off x="0" y="0"/>
            <a:ext cx="12197423" cy="217627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2" y="8709"/>
            <a:ext cx="9615779" cy="2186432"/>
          </a:xfrm>
          <a:prstGeom prst="rect">
            <a:avLst/>
          </a:prstGeom>
        </p:spPr>
        <p:txBody>
          <a:bodyPr/>
          <a:lstStyle>
            <a:lvl1pPr algn="l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>
          <a:xfrm>
            <a:off x="361951" y="2438400"/>
            <a:ext cx="11597216" cy="426720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1"/>
          </p:nvPr>
        </p:nvSpPr>
        <p:spPr>
          <a:xfrm>
            <a:off x="361952" y="975785"/>
            <a:ext cx="10179049" cy="110278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880"/>
              </a:lnSpc>
              <a:buNone/>
              <a:defRPr sz="2400" b="1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  <p:sp>
        <p:nvSpPr>
          <p:cNvPr id="10" name="矩形 9"/>
          <p:cNvSpPr/>
          <p:nvPr userDrawn="1"/>
        </p:nvSpPr>
        <p:spPr>
          <a:xfrm>
            <a:off x="-3176" y="899426"/>
            <a:ext cx="12200600" cy="1314584"/>
          </a:xfrm>
          <a:prstGeom prst="rect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35410108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ub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2" y="8709"/>
            <a:ext cx="9615779" cy="967075"/>
          </a:xfrm>
          <a:prstGeom prst="rect">
            <a:avLst/>
          </a:prstGeom>
        </p:spPr>
        <p:txBody>
          <a:bodyPr/>
          <a:lstStyle>
            <a:lvl1pPr algn="l">
              <a:defRPr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8" name="矩形 7"/>
          <p:cNvSpPr/>
          <p:nvPr userDrawn="1"/>
        </p:nvSpPr>
        <p:spPr>
          <a:xfrm>
            <a:off x="-1" y="975784"/>
            <a:ext cx="12192001" cy="588221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内容占位符 3"/>
          <p:cNvSpPr>
            <a:spLocks noGrp="1"/>
          </p:cNvSpPr>
          <p:nvPr>
            <p:ph sz="quarter" idx="11"/>
          </p:nvPr>
        </p:nvSpPr>
        <p:spPr>
          <a:xfrm>
            <a:off x="295274" y="1208617"/>
            <a:ext cx="11601450" cy="5416550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144941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4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3689" y="3028836"/>
            <a:ext cx="12188311" cy="83418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 b="1">
                <a:solidFill>
                  <a:srgbClr val="06329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 smtClean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1737523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7756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8385"/>
            <a:ext cx="12192000" cy="695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555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</p:nvPr>
        </p:nvSpPr>
        <p:spPr>
          <a:xfrm>
            <a:off x="14825" y="6477000"/>
            <a:ext cx="899583" cy="304800"/>
          </a:xfrm>
          <a:prstGeom prst="rect">
            <a:avLst/>
          </a:prstGeom>
          <a:ln/>
        </p:spPr>
        <p:txBody>
          <a:bodyPr/>
          <a:lstStyle>
            <a:lvl1pPr>
              <a:defRPr sz="1867"/>
            </a:lvl1pPr>
          </a:lstStyle>
          <a:p>
            <a:pPr>
              <a:defRPr/>
            </a:pPr>
            <a:fld id="{3EDC5D5C-45DA-4A21-ADBB-2378F9F07955}" type="slidenum">
              <a:rPr lang="zh-CN" altLang="en-US" smtClean="0"/>
              <a:pPr>
                <a:defRPr/>
              </a:pPr>
              <a:t>‹#›</a:t>
            </a:fld>
            <a:endParaRPr lang="en-US" altLang="zh-CN"/>
          </a:p>
        </p:txBody>
      </p:sp>
      <p:pic>
        <p:nvPicPr>
          <p:cNvPr id="3" name="Picture 2" descr="F:\北京艾克斯特科技有限公司\Vi\ppt\logo.png"/>
          <p:cNvPicPr>
            <a:picLocks noChangeArrowheads="1"/>
          </p:cNvPicPr>
          <p:nvPr userDrawn="1"/>
        </p:nvPicPr>
        <p:blipFill rotWithShape="1">
          <a:blip r:embed="rId2"/>
          <a:srcRect b="26925"/>
          <a:stretch/>
        </p:blipFill>
        <p:spPr bwMode="auto">
          <a:xfrm>
            <a:off x="10656000" y="144000"/>
            <a:ext cx="1404000" cy="39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图片 3"/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12164"/>
            <a:ext cx="12204000" cy="6256800"/>
          </a:xfrm>
          <a:prstGeom prst="rect">
            <a:avLst/>
          </a:prstGeom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838200" y="67577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838200" y="2219325"/>
            <a:ext cx="10515600" cy="43513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标题 1"/>
          <p:cNvSpPr txBox="1">
            <a:spLocks/>
          </p:cNvSpPr>
          <p:nvPr userDrawn="1"/>
        </p:nvSpPr>
        <p:spPr>
          <a:xfrm>
            <a:off x="239350" y="1"/>
            <a:ext cx="10307253" cy="612164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1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endParaRPr lang="zh-CN" altLang="en-US" sz="3733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6405397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1" t="31761" r="7830" b="455"/>
          <a:stretch/>
        </p:blipFill>
        <p:spPr>
          <a:xfrm>
            <a:off x="-1" y="1"/>
            <a:ext cx="12192001" cy="6858000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1" y="1"/>
            <a:ext cx="12192001" cy="6858000"/>
          </a:xfrm>
          <a:prstGeom prst="rect">
            <a:avLst/>
          </a:pr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02848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473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 smtClean="0"/>
              <a:t>首页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3579963" y="3846095"/>
            <a:ext cx="5098212" cy="1300747"/>
          </a:xfrm>
        </p:spPr>
        <p:txBody>
          <a:bodyPr/>
          <a:lstStyle/>
          <a:p>
            <a:r>
              <a:rPr lang="zh-CN" altLang="en-US" sz="2000" dirty="0" smtClean="0"/>
              <a:t>首页副标题</a:t>
            </a:r>
            <a:endParaRPr lang="zh-CN" altLang="en-US" sz="2000" dirty="0"/>
          </a:p>
        </p:txBody>
      </p:sp>
      <p:sp>
        <p:nvSpPr>
          <p:cNvPr id="4" name="Shape 1"/>
          <p:cNvSpPr/>
          <p:nvPr/>
        </p:nvSpPr>
        <p:spPr>
          <a:xfrm>
            <a:off x="5818023" y="4641753"/>
            <a:ext cx="604838" cy="114300"/>
          </a:xfrm>
          <a:prstGeom prst="rect">
            <a:avLst/>
          </a:prstGeom>
          <a:solidFill>
            <a:srgbClr val="C00000"/>
          </a:solidFill>
          <a:ln/>
        </p:spPr>
      </p:sp>
    </p:spTree>
    <p:extLst>
      <p:ext uri="{BB962C8B-B14F-4D97-AF65-F5344CB8AC3E}">
        <p14:creationId xmlns:p14="http://schemas.microsoft.com/office/powerpoint/2010/main" val="3331050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产品开发过程的“驾驶舱”</a:t>
            </a:r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PLM</a:t>
            </a:r>
            <a:r>
              <a:rPr lang="zh-CN" altLang="en-US" dirty="0"/>
              <a:t>管理看板 </a:t>
            </a:r>
            <a:r>
              <a:rPr lang="en-US" altLang="zh-CN" dirty="0"/>
              <a:t>= </a:t>
            </a:r>
            <a:r>
              <a:rPr lang="zh-CN" altLang="en-US" dirty="0"/>
              <a:t>产品开发过程的</a:t>
            </a:r>
            <a:r>
              <a:rPr lang="zh-CN" altLang="en-US" dirty="0" smtClean="0"/>
              <a:t>“驾驶舱”。让</a:t>
            </a:r>
            <a:r>
              <a:rPr lang="zh-CN" altLang="en-US" dirty="0"/>
              <a:t>管理者能够“驾驶”复杂的产品开发项目，确保其沿着正确的方向，在预算内按时抵达成功终点。</a:t>
            </a:r>
          </a:p>
        </p:txBody>
      </p:sp>
      <p:graphicFrame>
        <p:nvGraphicFramePr>
          <p:cNvPr id="7" name="内容占位符 6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736360989"/>
              </p:ext>
            </p:extLst>
          </p:nvPr>
        </p:nvGraphicFramePr>
        <p:xfrm>
          <a:off x="3855961" y="3034394"/>
          <a:ext cx="615194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75972"/>
                <a:gridCol w="3075972"/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飞机驾驶舱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PLM</a:t>
                      </a:r>
                      <a:r>
                        <a:rPr lang="zh-CN" altLang="en-US" dirty="0" smtClean="0"/>
                        <a:t>管理看板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速度、高度、航向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进度、成本、质量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油量、发动机状态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资源、任务状态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系统报警指示灯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风险与问题预警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Image 3" descr="preencoded.png"/>
          <p:cNvPicPr>
            <a:picLocks noChangeAspect="1"/>
          </p:cNvPicPr>
          <p:nvPr/>
        </p:nvPicPr>
        <p:blipFill>
          <a:blip r:embed="rId2"/>
          <a:srcRect t="8333" b="8333"/>
          <a:stretch/>
        </p:blipFill>
        <p:spPr>
          <a:xfrm>
            <a:off x="1480457" y="3045644"/>
            <a:ext cx="2286000" cy="1817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1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2000" y="2686051"/>
            <a:ext cx="10668000" cy="889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7000"/>
              </a:lnSpc>
            </a:pPr>
            <a:r>
              <a:rPr lang="en-US" sz="5000" b="1" dirty="0">
                <a:solidFill>
                  <a:schemeClr val="bg1">
                    <a:lumMod val="95000"/>
                  </a:schemeClr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THANKS</a:t>
            </a:r>
            <a:endParaRPr lang="en-US" sz="5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Shape 1"/>
          <p:cNvSpPr/>
          <p:nvPr/>
        </p:nvSpPr>
        <p:spPr>
          <a:xfrm>
            <a:off x="762000" y="4019551"/>
            <a:ext cx="806451" cy="152400"/>
          </a:xfrm>
          <a:prstGeom prst="rect">
            <a:avLst/>
          </a:prstGeom>
          <a:solidFill>
            <a:srgbClr val="C00000"/>
          </a:solidFill>
          <a:ln/>
        </p:spPr>
      </p:sp>
    </p:spTree>
    <p:extLst>
      <p:ext uri="{BB962C8B-B14F-4D97-AF65-F5344CB8AC3E}">
        <p14:creationId xmlns:p14="http://schemas.microsoft.com/office/powerpoint/2010/main" val="57322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占位符 1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/>
              <a:t>01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第一章节</a:t>
            </a:r>
            <a:endParaRPr lang="en-US" altLang="zh-CN" dirty="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2"/>
          </p:nvPr>
        </p:nvSpPr>
        <p:spPr>
          <a:xfrm>
            <a:off x="5090719" y="2082001"/>
            <a:ext cx="595085" cy="390192"/>
          </a:xfrm>
        </p:spPr>
        <p:txBody>
          <a:bodyPr/>
          <a:lstStyle/>
          <a:p>
            <a:r>
              <a:rPr lang="en-US" altLang="zh-CN" dirty="0" smtClean="0"/>
              <a:t>02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3"/>
          </p:nvPr>
        </p:nvSpPr>
        <p:spPr>
          <a:xfrm>
            <a:off x="5505468" y="2092225"/>
            <a:ext cx="5499139" cy="57996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第二章节</a:t>
            </a:r>
            <a:endParaRPr lang="en-US" altLang="zh-CN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4"/>
          </p:nvPr>
        </p:nvSpPr>
        <p:spPr>
          <a:xfrm>
            <a:off x="5090719" y="2748516"/>
            <a:ext cx="595085" cy="390192"/>
          </a:xfrm>
        </p:spPr>
        <p:txBody>
          <a:bodyPr/>
          <a:lstStyle/>
          <a:p>
            <a:r>
              <a:rPr lang="en-US" altLang="zh-CN" dirty="0" smtClean="0"/>
              <a:t>03</a:t>
            </a:r>
            <a:endParaRPr lang="zh-CN" altLang="en-US" dirty="0"/>
          </a:p>
        </p:txBody>
      </p:sp>
      <p:sp>
        <p:nvSpPr>
          <p:cNvPr id="23" name="文本占位符 22"/>
          <p:cNvSpPr>
            <a:spLocks noGrp="1"/>
          </p:cNvSpPr>
          <p:nvPr>
            <p:ph type="body" sz="quarter" idx="15"/>
          </p:nvPr>
        </p:nvSpPr>
        <p:spPr>
          <a:xfrm>
            <a:off x="5505468" y="2758741"/>
            <a:ext cx="5499139" cy="57996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第三章节</a:t>
            </a:r>
            <a:endParaRPr lang="en-US" altLang="zh-CN" dirty="0"/>
          </a:p>
        </p:txBody>
      </p:sp>
      <p:sp>
        <p:nvSpPr>
          <p:cNvPr id="24" name="文本占位符 23"/>
          <p:cNvSpPr>
            <a:spLocks noGrp="1"/>
          </p:cNvSpPr>
          <p:nvPr>
            <p:ph type="body" sz="quarter" idx="16"/>
          </p:nvPr>
        </p:nvSpPr>
        <p:spPr>
          <a:xfrm>
            <a:off x="5090719" y="3352540"/>
            <a:ext cx="595085" cy="390192"/>
          </a:xfrm>
        </p:spPr>
        <p:txBody>
          <a:bodyPr/>
          <a:lstStyle/>
          <a:p>
            <a:r>
              <a:rPr lang="en-US" altLang="zh-CN" dirty="0" smtClean="0"/>
              <a:t>04</a:t>
            </a:r>
            <a:endParaRPr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7"/>
          </p:nvPr>
        </p:nvSpPr>
        <p:spPr>
          <a:xfrm>
            <a:off x="5505468" y="3362766"/>
            <a:ext cx="5499139" cy="57996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666666"/>
                </a:solidFill>
              </a:rPr>
              <a:t>第四章节</a:t>
            </a:r>
            <a:endParaRPr lang="zh-CN" altLang="en-US" dirty="0">
              <a:solidFill>
                <a:srgbClr val="666666"/>
              </a:solidFill>
            </a:endParaRP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8"/>
          </p:nvPr>
        </p:nvSpPr>
        <p:spPr>
          <a:xfrm>
            <a:off x="5090719" y="3956677"/>
            <a:ext cx="595085" cy="390192"/>
          </a:xfrm>
        </p:spPr>
        <p:txBody>
          <a:bodyPr/>
          <a:lstStyle/>
          <a:p>
            <a:r>
              <a:rPr lang="en-US" altLang="zh-CN" dirty="0" smtClean="0"/>
              <a:t>05</a:t>
            </a:r>
            <a:endParaRPr lang="zh-CN" altLang="en-US" dirty="0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9"/>
          </p:nvPr>
        </p:nvSpPr>
        <p:spPr>
          <a:xfrm>
            <a:off x="5505468" y="3966903"/>
            <a:ext cx="5499139" cy="579967"/>
          </a:xfrm>
        </p:spPr>
        <p:txBody>
          <a:bodyPr/>
          <a:lstStyle/>
          <a:p>
            <a:r>
              <a:rPr lang="zh-CN" altLang="en-US" dirty="0" smtClean="0">
                <a:solidFill>
                  <a:srgbClr val="666666"/>
                </a:solidFill>
              </a:rPr>
              <a:t>第五章节</a:t>
            </a:r>
            <a:endParaRPr lang="zh-CN" altLang="en-US" dirty="0">
              <a:solidFill>
                <a:srgbClr val="666666"/>
              </a:solidFill>
            </a:endParaRPr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zh-CN" dirty="0" smtClean="0"/>
              <a:t>CONTENT</a:t>
            </a:r>
            <a:endParaRPr lang="zh-CN" altLang="en-US" dirty="0"/>
          </a:p>
        </p:txBody>
      </p:sp>
      <p:sp>
        <p:nvSpPr>
          <p:cNvPr id="29" name="文本占位符 28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zh-CN" altLang="en-US" dirty="0" smtClean="0"/>
              <a:t>目  录</a:t>
            </a:r>
            <a:endParaRPr lang="zh-CN" altLang="en-US" dirty="0"/>
          </a:p>
        </p:txBody>
      </p:sp>
      <p:sp>
        <p:nvSpPr>
          <p:cNvPr id="14" name="文本占位符 25"/>
          <p:cNvSpPr txBox="1">
            <a:spLocks/>
          </p:cNvSpPr>
          <p:nvPr/>
        </p:nvSpPr>
        <p:spPr>
          <a:xfrm>
            <a:off x="5090719" y="4557096"/>
            <a:ext cx="595085" cy="390192"/>
          </a:xfrm>
          <a:prstGeom prst="rect">
            <a:avLst/>
          </a:prstGeom>
        </p:spPr>
        <p:txBody>
          <a:bodyPr/>
          <a:lstStyle>
            <a:lvl1pPr marL="0" indent="0" algn="l" defTabSz="914378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1" kern="1200">
                <a:solidFill>
                  <a:srgbClr val="218EE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31" indent="-285743" algn="l" defTabSz="91437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2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8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67" dirty="0"/>
              <a:t>06</a:t>
            </a:r>
            <a:endParaRPr lang="zh-CN" altLang="en-US" sz="1867" dirty="0"/>
          </a:p>
        </p:txBody>
      </p:sp>
      <p:sp>
        <p:nvSpPr>
          <p:cNvPr id="15" name="文本占位符 26"/>
          <p:cNvSpPr txBox="1">
            <a:spLocks/>
          </p:cNvSpPr>
          <p:nvPr/>
        </p:nvSpPr>
        <p:spPr>
          <a:xfrm>
            <a:off x="5505468" y="4567322"/>
            <a:ext cx="5499139" cy="579967"/>
          </a:xfrm>
          <a:prstGeom prst="rect">
            <a:avLst/>
          </a:prstGeom>
        </p:spPr>
        <p:txBody>
          <a:bodyPr/>
          <a:lstStyle>
            <a:lvl1pPr marL="0" indent="0" algn="l" defTabSz="914378" rtl="0" eaLnBrk="1" latinLnBrk="0" hangingPunct="1">
              <a:spcBef>
                <a:spcPct val="20000"/>
              </a:spcBef>
              <a:buFont typeface="Arial" pitchFamily="34" charset="0"/>
              <a:buNone/>
              <a:defRPr sz="1600" b="1" kern="1200">
                <a:solidFill>
                  <a:srgbClr val="333333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31" indent="-285743" algn="l" defTabSz="91437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2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8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8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133" dirty="0" smtClean="0">
                <a:solidFill>
                  <a:srgbClr val="666666"/>
                </a:solidFill>
              </a:rPr>
              <a:t>第六章节</a:t>
            </a:r>
            <a:endParaRPr lang="zh-CN" altLang="en-US" sz="2133" dirty="0">
              <a:solidFill>
                <a:srgbClr val="6666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990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762000" y="5816600"/>
            <a:ext cx="6350000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endParaRPr lang="en-US" sz="1400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 smtClean="0"/>
              <a:t>第一章节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smtClean="0"/>
              <a:t>01</a:t>
            </a:r>
            <a:endParaRPr lang="zh-CN" altLang="en-US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zh-CN" altLang="en-US" dirty="0" smtClean="0"/>
              <a:t>第一章节副标题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3217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5142"/>
            <a:ext cx="12192000" cy="466285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62000" y="1524000"/>
            <a:ext cx="10668000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rcRect t="8333" b="8333"/>
          <a:stretch/>
        </p:blipFill>
        <p:spPr>
          <a:xfrm>
            <a:off x="762000" y="2438400"/>
            <a:ext cx="2286000" cy="19050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889000" y="4597400"/>
            <a:ext cx="2032000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600" b="1" dirty="0" err="1" smtClean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响应要求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889000" y="4927600"/>
            <a:ext cx="2032000" cy="11176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b="1" dirty="0" err="1" smtClean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采用国产服务器架构</a:t>
            </a:r>
            <a:r>
              <a:rPr lang="en-US" sz="1400" b="1" dirty="0" err="1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，保障核心技术数据安全可控，满足集团信息化管控合规要求</a:t>
            </a:r>
            <a:r>
              <a:rPr lang="en-US" sz="14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。</a:t>
            </a:r>
            <a:endParaRPr lang="en-US" sz="14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rcRect t="8333" b="8333"/>
          <a:stretch/>
        </p:blipFill>
        <p:spPr>
          <a:xfrm>
            <a:off x="3556000" y="2438400"/>
            <a:ext cx="2286000" cy="1905000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3683000" y="4597400"/>
            <a:ext cx="2032000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推动自主可控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3683000" y="4927600"/>
            <a:ext cx="2032000" cy="11176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通过国产化软硬件替代，降低对外部技术依赖，提升企业信息系统的独立性与安全性。</a:t>
            </a:r>
            <a:endParaRPr lang="en-US" sz="14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rcRect t="8333" b="8333"/>
          <a:stretch/>
        </p:blipFill>
        <p:spPr>
          <a:xfrm>
            <a:off x="6350000" y="2438400"/>
            <a:ext cx="2286000" cy="190500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477000" y="4597400"/>
            <a:ext cx="2032000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支撑数字转型</a:t>
            </a:r>
            <a:endParaRPr lang="en-US" sz="1600" dirty="0"/>
          </a:p>
        </p:txBody>
      </p:sp>
      <p:sp>
        <p:nvSpPr>
          <p:cNvPr id="14" name="Text 8"/>
          <p:cNvSpPr/>
          <p:nvPr/>
        </p:nvSpPr>
        <p:spPr>
          <a:xfrm>
            <a:off x="6477000" y="4927600"/>
            <a:ext cx="2032000" cy="11176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系统全面升级为数字化转型奠定基础，实现设计、工艺、生产等环节的高效协同与数据贯通。</a:t>
            </a:r>
            <a:endParaRPr lang="en-US" sz="14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rcRect t="8333" b="8333"/>
          <a:stretch/>
        </p:blipFill>
        <p:spPr>
          <a:xfrm>
            <a:off x="9144000" y="2438400"/>
            <a:ext cx="2286000" cy="1905000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9271000" y="4597400"/>
            <a:ext cx="2032000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战略发展需要</a:t>
            </a:r>
            <a:endParaRPr lang="en-US" sz="1600" dirty="0"/>
          </a:p>
        </p:txBody>
      </p:sp>
      <p:sp>
        <p:nvSpPr>
          <p:cNvPr id="17" name="Text 10"/>
          <p:cNvSpPr/>
          <p:nvPr/>
        </p:nvSpPr>
        <p:spPr>
          <a:xfrm>
            <a:off x="9271000" y="4927600"/>
            <a:ext cx="2032000" cy="11176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项目契合公司长期发展战略，助力构建自主、安全、高效的智能制造信息化体系。</a:t>
            </a:r>
            <a:endParaRPr lang="en-US" sz="1400" dirty="0"/>
          </a:p>
        </p:txBody>
      </p:sp>
      <p:sp>
        <p:nvSpPr>
          <p:cNvPr id="19" name="标题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第一章节</a:t>
            </a:r>
            <a:r>
              <a:rPr lang="en-US" altLang="zh-CN" dirty="0" smtClean="0"/>
              <a:t>-</a:t>
            </a:r>
            <a:r>
              <a:rPr lang="zh-CN" altLang="en-US" dirty="0" smtClean="0"/>
              <a:t>标题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第一章节</a:t>
            </a:r>
            <a:r>
              <a:rPr lang="en-US" altLang="zh-CN" dirty="0" smtClean="0"/>
              <a:t>-</a:t>
            </a:r>
            <a:r>
              <a:rPr lang="zh-CN" altLang="en-US" dirty="0" smtClean="0"/>
              <a:t>副标题</a:t>
            </a:r>
            <a:r>
              <a:rPr lang="en-US" altLang="zh-CN" dirty="0" smtClean="0"/>
              <a:t>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759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第一章节</a:t>
            </a:r>
            <a:r>
              <a:rPr lang="en-US" altLang="zh-CN" dirty="0" smtClean="0"/>
              <a:t>-</a:t>
            </a:r>
            <a:r>
              <a:rPr lang="zh-CN" altLang="en-US" dirty="0" smtClean="0"/>
              <a:t>标题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 smtClean="0"/>
              <a:t>第一章节副标题</a:t>
            </a:r>
            <a:r>
              <a:rPr lang="en-US" altLang="zh-CN" dirty="0" smtClean="0"/>
              <a:t>2</a:t>
            </a:r>
            <a:endParaRPr lang="zh-CN" altLang="en-US" dirty="0"/>
          </a:p>
        </p:txBody>
      </p:sp>
      <p:graphicFrame>
        <p:nvGraphicFramePr>
          <p:cNvPr id="7" name="内容占位符 6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668546293"/>
              </p:ext>
            </p:extLst>
          </p:nvPr>
        </p:nvGraphicFramePr>
        <p:xfrm>
          <a:off x="361951" y="2880630"/>
          <a:ext cx="11601451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92203"/>
                <a:gridCol w="3246699"/>
                <a:gridCol w="4662549"/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传统模式痛点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新解决</a:t>
                      </a:r>
                      <a:r>
                        <a:rPr lang="zh-CN" altLang="en-US" dirty="0" smtClean="0"/>
                        <a:t>方案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rgbClr val="FF0000"/>
                          </a:solidFill>
                        </a:rPr>
                        <a:t>❌</a:t>
                      </a:r>
                      <a:r>
                        <a:rPr lang="zh-CN" altLang="en-US" dirty="0" smtClean="0"/>
                        <a:t> **数据分散、信息孤岛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rgbClr val="00B050"/>
                          </a:solidFill>
                        </a:rPr>
                        <a:t>✅</a:t>
                      </a:r>
                      <a:r>
                        <a:rPr lang="zh-CN" altLang="en-US" dirty="0" smtClean="0"/>
                        <a:t> **数据透明化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打破部门墙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rgbClr val="FF0000"/>
                          </a:solidFill>
                        </a:rPr>
                        <a:t>❌</a:t>
                      </a:r>
                      <a:r>
                        <a:rPr lang="zh-CN" altLang="en-US" dirty="0" smtClean="0"/>
                        <a:t> **信息滞后、依赖汇报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rgbClr val="00B050"/>
                          </a:solidFill>
                        </a:rPr>
                        <a:t>✅</a:t>
                      </a:r>
                      <a:r>
                        <a:rPr lang="zh-CN" altLang="en-US" dirty="0" smtClean="0"/>
                        <a:t> **状态实时化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自动更新，反映最新状态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rgbClr val="FF0000"/>
                          </a:solidFill>
                        </a:rPr>
                        <a:t>❌</a:t>
                      </a:r>
                      <a:r>
                        <a:rPr lang="zh-CN" altLang="en-US" dirty="0" smtClean="0"/>
                        <a:t> **枯燥的数字和报告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>
                          <a:solidFill>
                            <a:srgbClr val="00B050"/>
                          </a:solidFill>
                        </a:rPr>
                        <a:t>✅</a:t>
                      </a:r>
                      <a:r>
                        <a:rPr lang="zh-CN" altLang="en-US" dirty="0" smtClean="0"/>
                        <a:t> **信息可视化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 smtClean="0"/>
                        <a:t>图表、颜色、指示灯，一眼看懂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121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rcRect l="6" r="6"/>
          <a:stretch/>
        </p:blipFill>
        <p:spPr>
          <a:xfrm>
            <a:off x="0" y="2195141"/>
            <a:ext cx="12192000" cy="46628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62000" y="3200400"/>
            <a:ext cx="3217333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r>
              <a:rPr lang="en-US" sz="1600" b="1" dirty="0" err="1" smtClean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全局掌控</a:t>
            </a:r>
            <a:r>
              <a:rPr lang="en-US" sz="1600" b="1" dirty="0" smtClean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 </a:t>
            </a:r>
            <a:r>
              <a:rPr lang="zh-CN" altLang="en-US" sz="1600" b="1" dirty="0" smtClean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战略视角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762000" y="3530600"/>
            <a:ext cx="3217333" cy="5588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r>
              <a:rPr lang="en-US" sz="14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通过项目组合仪表盘实时监控各产品线进度与资源投入，实现战略级可视化管理。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4487334" y="3200400"/>
            <a:ext cx="3217333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数据决策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4487334" y="3530600"/>
            <a:ext cx="3217333" cy="5588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r>
              <a:rPr lang="en-US" sz="14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基于成本、进度与健康度指标，科学评估项目价值，优化投资组合与优先级排序。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8212667" y="3200400"/>
            <a:ext cx="3217333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风险预警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8212667" y="3530600"/>
            <a:ext cx="3217333" cy="5588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r>
              <a:rPr lang="en-US" sz="14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识别跨项目资源冲突与延期风险，提前介入调整策略，保障整体研发效能稳定。</a:t>
            </a:r>
            <a:endParaRPr lang="en-US" sz="1400" dirty="0"/>
          </a:p>
        </p:txBody>
      </p:sp>
      <p:sp>
        <p:nvSpPr>
          <p:cNvPr id="13" name="标题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高层管理者 </a:t>
            </a:r>
            <a:r>
              <a:rPr lang="en-US" altLang="zh-CN" dirty="0"/>
              <a:t>/ </a:t>
            </a:r>
            <a:r>
              <a:rPr lang="zh-CN" altLang="en-US" dirty="0"/>
              <a:t>决策者</a:t>
            </a:r>
          </a:p>
        </p:txBody>
      </p:sp>
      <p:sp>
        <p:nvSpPr>
          <p:cNvPr id="15" name="文本占位符 1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zh-CN" altLang="en-US" dirty="0"/>
              <a:t>高层管理者借助组合仪表盘掌握战略级资源分布与投资回报趋势，支撑科学决策与风险预判</a:t>
            </a:r>
          </a:p>
        </p:txBody>
      </p:sp>
    </p:spTree>
    <p:extLst>
      <p:ext uri="{BB962C8B-B14F-4D97-AF65-F5344CB8AC3E}">
        <p14:creationId xmlns:p14="http://schemas.microsoft.com/office/powerpoint/2010/main" val="2684877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762000" y="1524000"/>
            <a:ext cx="10668000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endParaRPr lang="en-US" sz="16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8000" y="1162053"/>
            <a:ext cx="11176000" cy="56007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41400" y="1212853"/>
            <a:ext cx="2076451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51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监控项目进度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041400" y="2120903"/>
            <a:ext cx="2076451" cy="14478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通过甘特图与关键路径实时跟踪项目进展，确保各阶段按时推进。可视化工具帮助及时发现偏差，提升整体执行可控性。</a:t>
            </a:r>
            <a:endParaRPr lang="en-US" sz="1400" dirty="0"/>
          </a:p>
        </p:txBody>
      </p:sp>
      <p:sp>
        <p:nvSpPr>
          <p:cNvPr id="9" name="Text 5"/>
          <p:cNvSpPr/>
          <p:nvPr/>
        </p:nvSpPr>
        <p:spPr>
          <a:xfrm>
            <a:off x="3676651" y="1212853"/>
            <a:ext cx="2076451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51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识别瓶颈环节</a:t>
            </a:r>
            <a:endParaRPr lang="en-US" sz="1600" dirty="0"/>
          </a:p>
        </p:txBody>
      </p:sp>
      <p:sp>
        <p:nvSpPr>
          <p:cNvPr id="10" name="Text 6"/>
          <p:cNvSpPr/>
          <p:nvPr/>
        </p:nvSpPr>
        <p:spPr>
          <a:xfrm>
            <a:off x="3676651" y="2120903"/>
            <a:ext cx="2076451" cy="14478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结合任务依赖关系分析，精准定位制约项目的关键节点。明确瓶颈影响范围，便于优先处理阻塞问题。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6311900" y="1212853"/>
            <a:ext cx="2076451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51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展示资源负载</a:t>
            </a:r>
            <a:endParaRPr lang="en-US" sz="1600" dirty="0"/>
          </a:p>
        </p:txBody>
      </p:sp>
      <p:sp>
        <p:nvSpPr>
          <p:cNvPr id="12" name="Text 8"/>
          <p:cNvSpPr/>
          <p:nvPr/>
        </p:nvSpPr>
        <p:spPr>
          <a:xfrm>
            <a:off x="6311900" y="2120903"/>
            <a:ext cx="2076451" cy="1168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利用图表直观呈现团队成员工作负荷，避免过度分配或闲置。有助于实现资源的均衡利用。</a:t>
            </a:r>
            <a:endParaRPr lang="en-US" sz="1400" dirty="0"/>
          </a:p>
        </p:txBody>
      </p:sp>
      <p:sp>
        <p:nvSpPr>
          <p:cNvPr id="13" name="Text 9"/>
          <p:cNvSpPr/>
          <p:nvPr/>
        </p:nvSpPr>
        <p:spPr>
          <a:xfrm>
            <a:off x="8947151" y="1212853"/>
            <a:ext cx="2076451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51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优化资源分配</a:t>
            </a:r>
            <a:endParaRPr lang="en-US" sz="1600" dirty="0"/>
          </a:p>
        </p:txBody>
      </p:sp>
      <p:sp>
        <p:nvSpPr>
          <p:cNvPr id="14" name="Text 10"/>
          <p:cNvSpPr/>
          <p:nvPr/>
        </p:nvSpPr>
        <p:spPr>
          <a:xfrm>
            <a:off x="8947151" y="2120903"/>
            <a:ext cx="2076451" cy="1168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根据负载情况动态调整人员配置，提升协作效率。确保关键任务获得充足支持。</a:t>
            </a:r>
            <a:endParaRPr lang="en-US" sz="1400" dirty="0"/>
          </a:p>
        </p:txBody>
      </p:sp>
      <p:sp>
        <p:nvSpPr>
          <p:cNvPr id="15" name="Text 11"/>
          <p:cNvSpPr/>
          <p:nvPr/>
        </p:nvSpPr>
        <p:spPr>
          <a:xfrm>
            <a:off x="1041400" y="4127503"/>
            <a:ext cx="2076451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51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调整时间安排</a:t>
            </a: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1041400" y="5035552"/>
            <a:ext cx="2076451" cy="1168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基于实时数据重新规划任务时间节点，增强计划灵活性。应对突发延迟更从容。</a:t>
            </a:r>
            <a:endParaRPr lang="en-US" sz="1400" dirty="0"/>
          </a:p>
        </p:txBody>
      </p:sp>
      <p:sp>
        <p:nvSpPr>
          <p:cNvPr id="17" name="Text 13"/>
          <p:cNvSpPr/>
          <p:nvPr/>
        </p:nvSpPr>
        <p:spPr>
          <a:xfrm>
            <a:off x="3676651" y="4127503"/>
            <a:ext cx="2076451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51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推进关键任务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3676651" y="5035552"/>
            <a:ext cx="2076451" cy="1168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集中资源保障关键路径上的任务高效执行。减少延误风险，提升交付可靠性。</a:t>
            </a:r>
            <a:endParaRPr lang="en-US" sz="1400" dirty="0"/>
          </a:p>
        </p:txBody>
      </p:sp>
      <p:sp>
        <p:nvSpPr>
          <p:cNvPr id="19" name="Text 15"/>
          <p:cNvSpPr/>
          <p:nvPr/>
        </p:nvSpPr>
        <p:spPr>
          <a:xfrm>
            <a:off x="6311900" y="4127503"/>
            <a:ext cx="2076451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51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依赖关系分析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6311900" y="5035552"/>
            <a:ext cx="2076451" cy="889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梳理任务间的先后逻辑，明确影响链路。为进度调控提供决策依据。</a:t>
            </a:r>
            <a:endParaRPr lang="en-US" sz="1400" dirty="0"/>
          </a:p>
        </p:txBody>
      </p:sp>
      <p:sp>
        <p:nvSpPr>
          <p:cNvPr id="21" name="Text 17"/>
          <p:cNvSpPr/>
          <p:nvPr/>
        </p:nvSpPr>
        <p:spPr>
          <a:xfrm>
            <a:off x="8947151" y="4127503"/>
            <a:ext cx="2076451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51"/>
              </a:lnSpc>
            </a:pPr>
            <a:r>
              <a:rPr lang="en-US" sz="1600" b="1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动态数据驱动</a:t>
            </a:r>
            <a:endParaRPr lang="en-US" sz="1600" dirty="0"/>
          </a:p>
        </p:txBody>
      </p:sp>
      <p:sp>
        <p:nvSpPr>
          <p:cNvPr id="22" name="Text 18"/>
          <p:cNvSpPr/>
          <p:nvPr/>
        </p:nvSpPr>
        <p:spPr>
          <a:xfrm>
            <a:off x="8947151" y="5035552"/>
            <a:ext cx="2076451" cy="1168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以持续更新的数据为基础进行管理决策，提高响应速度。增强项目调控的科学性与准确性。</a:t>
            </a:r>
            <a:endParaRPr lang="en-US" sz="1400" dirty="0"/>
          </a:p>
        </p:txBody>
      </p:sp>
      <p:sp>
        <p:nvSpPr>
          <p:cNvPr id="4" name="Text 1"/>
          <p:cNvSpPr/>
          <p:nvPr/>
        </p:nvSpPr>
        <p:spPr>
          <a:xfrm>
            <a:off x="762000" y="330200"/>
            <a:ext cx="10668000" cy="63500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4200"/>
              </a:lnSpc>
            </a:pPr>
            <a:r>
              <a:rPr lang="en-US" sz="2400" b="1" dirty="0" err="1" smtClean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项目经理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2016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带来的直接效益</a:t>
            </a:r>
          </a:p>
        </p:txBody>
      </p:sp>
      <p:sp>
        <p:nvSpPr>
          <p:cNvPr id="6" name="文本占位符 5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altLang="zh-CN" dirty="0"/>
              <a:t>- </a:t>
            </a:r>
            <a:r>
              <a:rPr lang="zh-CN" altLang="en-US" dirty="0">
                <a:solidFill>
                  <a:srgbClr val="FF0000"/>
                </a:solidFill>
              </a:rPr>
              <a:t>🚀 </a:t>
            </a:r>
            <a:r>
              <a:rPr lang="zh-CN" altLang="en-US" dirty="0"/>
              <a:t>**提升决策速度与质量**：数据驱动，减少主观臆断</a:t>
            </a:r>
          </a:p>
          <a:p>
            <a:r>
              <a:rPr lang="en-US" altLang="zh-CN" dirty="0"/>
              <a:t>- </a:t>
            </a:r>
            <a:r>
              <a:rPr lang="zh-CN" altLang="en-US" dirty="0">
                <a:solidFill>
                  <a:srgbClr val="00B050"/>
                </a:solidFill>
              </a:rPr>
              <a:t>🛡️ </a:t>
            </a:r>
            <a:r>
              <a:rPr lang="zh-CN" altLang="en-US" dirty="0"/>
              <a:t>**主动风险管理**：从“事后救火”到“事前预防”</a:t>
            </a:r>
          </a:p>
          <a:p>
            <a:r>
              <a:rPr lang="en-US" altLang="zh-CN" dirty="0"/>
              <a:t>- ⏱️ **</a:t>
            </a:r>
            <a:r>
              <a:rPr lang="zh-CN" altLang="en-US" dirty="0"/>
              <a:t>提高团队效率**：减少手动整理报告时间</a:t>
            </a:r>
          </a:p>
          <a:p>
            <a:r>
              <a:rPr lang="en-US" altLang="zh-CN" dirty="0"/>
              <a:t>- </a:t>
            </a:r>
            <a:r>
              <a:rPr lang="zh-CN" altLang="en-US" dirty="0">
                <a:solidFill>
                  <a:srgbClr val="FFC000"/>
                </a:solidFill>
              </a:rPr>
              <a:t>🤝</a:t>
            </a:r>
            <a:r>
              <a:rPr lang="zh-CN" altLang="en-US" dirty="0"/>
              <a:t> **加强跨部门协同**：统一视图，促进共同理解</a:t>
            </a:r>
          </a:p>
          <a:p>
            <a:r>
              <a:rPr lang="en-US" altLang="zh-CN" dirty="0"/>
              <a:t>- </a:t>
            </a:r>
            <a:r>
              <a:rPr lang="en-US" altLang="zh-CN" dirty="0">
                <a:solidFill>
                  <a:srgbClr val="00B050"/>
                </a:solidFill>
              </a:rPr>
              <a:t>✅</a:t>
            </a:r>
            <a:r>
              <a:rPr lang="en-US" altLang="zh-CN" dirty="0"/>
              <a:t> **</a:t>
            </a:r>
            <a:r>
              <a:rPr lang="zh-CN" altLang="en-US" dirty="0"/>
              <a:t>保证项目成功交付**：持续监控，最小化进度与预算偏差</a:t>
            </a:r>
          </a:p>
        </p:txBody>
      </p:sp>
    </p:spTree>
    <p:extLst>
      <p:ext uri="{BB962C8B-B14F-4D97-AF65-F5344CB8AC3E}">
        <p14:creationId xmlns:p14="http://schemas.microsoft.com/office/powerpoint/2010/main" val="807293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95142"/>
            <a:ext cx="12192000" cy="466285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62000" y="1524000"/>
            <a:ext cx="10668000" cy="2794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33400" y="2463800"/>
            <a:ext cx="5562600" cy="187960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00100" y="2740026"/>
            <a:ext cx="3429000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r">
              <a:lnSpc>
                <a:spcPts val="2251"/>
              </a:lnSpc>
            </a:pPr>
            <a:r>
              <a:rPr lang="en-US" sz="1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领导决策风险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800100" y="3127375"/>
            <a:ext cx="3429000" cy="889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明确项目领导小组职责，建立快速决策机制，确保关键节点及时拍板，避免因决策延迟影响整体进度。</a:t>
            </a:r>
            <a:endParaRPr lang="en-US" sz="14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096000" y="2463800"/>
            <a:ext cx="5562600" cy="375920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62900" y="2740026"/>
            <a:ext cx="3429000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51"/>
              </a:lnSpc>
            </a:pPr>
            <a:r>
              <a:rPr lang="en-US" sz="1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资源投入风险</a:t>
            </a:r>
            <a:endParaRPr lang="en-US" sz="1600" dirty="0"/>
          </a:p>
        </p:txBody>
      </p:sp>
      <p:sp>
        <p:nvSpPr>
          <p:cNvPr id="12" name="Text 6"/>
          <p:cNvSpPr/>
          <p:nvPr/>
        </p:nvSpPr>
        <p:spPr>
          <a:xfrm>
            <a:off x="7962900" y="3127375"/>
            <a:ext cx="3429000" cy="889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保障核心人员专职投入，加强跨部门协调与高层支持，确保知识有效传递与项目团队稳定高效运作。</a:t>
            </a:r>
            <a:endParaRPr lang="en-US" sz="14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533400" y="4343400"/>
            <a:ext cx="5562600" cy="187960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800100" y="4619626"/>
            <a:ext cx="3429000" cy="336551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r">
              <a:lnSpc>
                <a:spcPts val="2251"/>
              </a:lnSpc>
            </a:pPr>
            <a:r>
              <a:rPr lang="en-US" sz="1600" b="1" dirty="0">
                <a:solidFill>
                  <a:srgbClr val="333333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外部协作风险</a:t>
            </a:r>
            <a:endParaRPr lang="en-US" sz="1600" dirty="0"/>
          </a:p>
        </p:txBody>
      </p:sp>
      <p:sp>
        <p:nvSpPr>
          <p:cNvPr id="15" name="Text 8"/>
          <p:cNvSpPr/>
          <p:nvPr/>
        </p:nvSpPr>
        <p:spPr>
          <a:xfrm>
            <a:off x="800100" y="5006975"/>
            <a:ext cx="3429000" cy="889000"/>
          </a:xfrm>
          <a:prstGeom prst="rect">
            <a:avLst/>
          </a:prstGeom>
          <a:noFill/>
          <a:ln/>
        </p:spPr>
        <p:txBody>
          <a:bodyPr vert="horz" wrap="square" lIns="0" tIns="0" rIns="0" bIns="0" rtlCol="0" anchor="ctr"/>
          <a:lstStyle/>
          <a:p>
            <a:pPr algn="r">
              <a:lnSpc>
                <a:spcPts val="2200"/>
              </a:lnSpc>
            </a:pPr>
            <a:r>
              <a:rPr lang="en-US" sz="1400" dirty="0">
                <a:solidFill>
                  <a:srgbClr val="666666"/>
                </a:solidFill>
                <a:latin typeface="Microsoft YaHei" pitchFamily="34" charset="0"/>
                <a:ea typeface="Microsoft YaHei" pitchFamily="34" charset="-122"/>
                <a:cs typeface="Microsoft YaHei" pitchFamily="34" charset="-120"/>
              </a:rPr>
              <a:t>由企业牵头协调ERP集成商配合，明确接口交付与联调责任，确保系统集成按计划高质量完成。</a:t>
            </a:r>
            <a:endParaRPr lang="en-US" sz="1400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41000" y="381001"/>
            <a:ext cx="1270000" cy="300881"/>
          </a:xfrm>
          <a:prstGeom prst="rect">
            <a:avLst/>
          </a:prstGeom>
        </p:spPr>
      </p:pic>
      <p:sp>
        <p:nvSpPr>
          <p:cNvPr id="17" name="标题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风险控制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识别领导决策、资源投入、进度控制与外部协作等多维度风险，制定高匹配度协调策略以保障项目顺利推进</a:t>
            </a:r>
          </a:p>
        </p:txBody>
      </p:sp>
    </p:spTree>
    <p:extLst>
      <p:ext uri="{BB962C8B-B14F-4D97-AF65-F5344CB8AC3E}">
        <p14:creationId xmlns:p14="http://schemas.microsoft.com/office/powerpoint/2010/main" val="20935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978</TotalTime>
  <Words>456</Words>
  <Application>Microsoft Office PowerPoint</Application>
  <PresentationFormat>宽屏</PresentationFormat>
  <Paragraphs>98</Paragraphs>
  <Slides>11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宋体</vt:lpstr>
      <vt:lpstr>微软雅黑</vt:lpstr>
      <vt:lpstr>微软雅黑</vt:lpstr>
      <vt:lpstr>等线</vt:lpstr>
      <vt:lpstr>等线 Light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第一章节-标题</vt:lpstr>
      <vt:lpstr>第一章节-标题</vt:lpstr>
      <vt:lpstr>高层管理者 / 决策者</vt:lpstr>
      <vt:lpstr>PowerPoint 演示文稿</vt:lpstr>
      <vt:lpstr>带来的直接效益</vt:lpstr>
      <vt:lpstr>风险控制</vt:lpstr>
      <vt:lpstr>产品开发过程的“驾驶舱”</vt:lpstr>
      <vt:lpstr>PowerPoint 演示文稿</vt:lpstr>
    </vt:vector>
  </TitlesOfParts>
  <Company>m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额</dc:title>
  <dc:creator>my</dc:creator>
  <cp:lastModifiedBy>Microsoft 帐户</cp:lastModifiedBy>
  <cp:revision>47</cp:revision>
  <dcterms:created xsi:type="dcterms:W3CDTF">2025-10-15T03:48:26Z</dcterms:created>
  <dcterms:modified xsi:type="dcterms:W3CDTF">2025-10-19T11:27:02Z</dcterms:modified>
</cp:coreProperties>
</file>

<file path=docProps/thumbnail.jpeg>
</file>